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9" r:id="rId3"/>
    <p:sldId id="257" r:id="rId4"/>
    <p:sldId id="258" r:id="rId5"/>
    <p:sldId id="261" r:id="rId6"/>
    <p:sldId id="262" r:id="rId7"/>
    <p:sldId id="263" r:id="rId8"/>
    <p:sldId id="264" r:id="rId9"/>
    <p:sldId id="265" r:id="rId10"/>
    <p:sldId id="266" r:id="rId11"/>
    <p:sldId id="267" r:id="rId12"/>
    <p:sldId id="268" r:id="rId13"/>
    <p:sldId id="269" r:id="rId14"/>
    <p:sldId id="270" r:id="rId15"/>
    <p:sldId id="274" r:id="rId16"/>
    <p:sldId id="271" r:id="rId17"/>
    <p:sldId id="272" r:id="rId18"/>
    <p:sldId id="273" r:id="rId19"/>
    <p:sldId id="275" r:id="rId20"/>
    <p:sldId id="277" r:id="rId21"/>
    <p:sldId id="276" r:id="rId22"/>
    <p:sldId id="278" r:id="rId23"/>
    <p:sldId id="280" r:id="rId24"/>
    <p:sldId id="281" r:id="rId25"/>
    <p:sldId id="282" r:id="rId26"/>
    <p:sldId id="283" r:id="rId27"/>
    <p:sldId id="284" r:id="rId28"/>
    <p:sldId id="285" r:id="rId29"/>
    <p:sldId id="287" r:id="rId30"/>
    <p:sldId id="286" r:id="rId31"/>
    <p:sldId id="289" r:id="rId32"/>
    <p:sldId id="288" r:id="rId33"/>
    <p:sldId id="290" r:id="rId34"/>
    <p:sldId id="291" r:id="rId35"/>
    <p:sldId id="292" r:id="rId36"/>
  </p:sldIdLst>
  <p:sldSz cx="9144000" cy="5143500" type="screen16x9"/>
  <p:notesSz cx="6858000" cy="9144000"/>
  <p:embeddedFontLst>
    <p:embeddedFont>
      <p:font typeface="Algerian" panose="04020705040A02060702" pitchFamily="82" charset="0"/>
      <p:regular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7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p14:dur="100">
        <p:fade/>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rcRect t="12213" b="12213"/>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1244524" y="2299859"/>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376844" y="543425"/>
            <a:ext cx="6390311" cy="1554480"/>
          </a:xfrm>
          <a:prstGeom prst="rect">
            <a:avLst/>
          </a:prstGeom>
          <a:solidFill>
            <a:srgbClr val="F5FDFF"/>
          </a:solidFill>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p>
          <a:p>
            <a:pPr>
              <a:spcBef>
                <a:spcPts val="100"/>
              </a:spcBef>
            </a:pP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3406198" y="3755250"/>
            <a:ext cx="2961652" cy="68480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sz="1400" b="0" dirty="0"/>
              <a:t>Team Member:-</a:t>
            </a:r>
          </a:p>
          <a:p>
            <a:r>
              <a:rPr lang="en-US" sz="1400" b="0" dirty="0"/>
              <a:t>1) Kuresh Chandra Tripathy</a:t>
            </a:r>
          </a:p>
          <a:p>
            <a:r>
              <a:rPr lang="en-US" sz="1400" b="0" dirty="0"/>
              <a:t>2) N </a:t>
            </a:r>
            <a:r>
              <a:rPr lang="en-US" sz="1400" b="0" dirty="0" err="1"/>
              <a:t>Santosh</a:t>
            </a:r>
            <a:r>
              <a:rPr lang="en-US" sz="1400" b="0" dirty="0"/>
              <a:t> Kumar Choudhury</a:t>
            </a:r>
            <a:endParaRPr sz="1400" b="0" dirty="0"/>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2878417"/>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1367792" cy="461665"/>
          </a:xfrm>
          <a:custGeom>
            <a:avLst/>
            <a:gdLst>
              <a:gd name="connsiteX0" fmla="*/ 0 w 1367792"/>
              <a:gd name="connsiteY0" fmla="*/ 0 h 461665"/>
              <a:gd name="connsiteX1" fmla="*/ 442253 w 1367792"/>
              <a:gd name="connsiteY1" fmla="*/ 0 h 461665"/>
              <a:gd name="connsiteX2" fmla="*/ 884505 w 1367792"/>
              <a:gd name="connsiteY2" fmla="*/ 0 h 461665"/>
              <a:gd name="connsiteX3" fmla="*/ 1367792 w 1367792"/>
              <a:gd name="connsiteY3" fmla="*/ 0 h 461665"/>
              <a:gd name="connsiteX4" fmla="*/ 1367792 w 1367792"/>
              <a:gd name="connsiteY4" fmla="*/ 461665 h 461665"/>
              <a:gd name="connsiteX5" fmla="*/ 911861 w 1367792"/>
              <a:gd name="connsiteY5" fmla="*/ 461665 h 461665"/>
              <a:gd name="connsiteX6" fmla="*/ 469609 w 1367792"/>
              <a:gd name="connsiteY6" fmla="*/ 461665 h 461665"/>
              <a:gd name="connsiteX7" fmla="*/ 0 w 1367792"/>
              <a:gd name="connsiteY7" fmla="*/ 461665 h 461665"/>
              <a:gd name="connsiteX8" fmla="*/ 0 w 1367792"/>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792" h="461665" fill="none" extrusionOk="0">
                <a:moveTo>
                  <a:pt x="0" y="0"/>
                </a:moveTo>
                <a:cubicBezTo>
                  <a:pt x="93696" y="-19816"/>
                  <a:pt x="286302" y="32418"/>
                  <a:pt x="442253" y="0"/>
                </a:cubicBezTo>
                <a:cubicBezTo>
                  <a:pt x="598204" y="-32418"/>
                  <a:pt x="742536" y="38627"/>
                  <a:pt x="884505" y="0"/>
                </a:cubicBezTo>
                <a:cubicBezTo>
                  <a:pt x="1026474" y="-38627"/>
                  <a:pt x="1195466" y="31861"/>
                  <a:pt x="1367792" y="0"/>
                </a:cubicBezTo>
                <a:cubicBezTo>
                  <a:pt x="1372175" y="186830"/>
                  <a:pt x="1351500" y="336622"/>
                  <a:pt x="1367792" y="461665"/>
                </a:cubicBezTo>
                <a:cubicBezTo>
                  <a:pt x="1227565" y="499944"/>
                  <a:pt x="1131004" y="428628"/>
                  <a:pt x="911861" y="461665"/>
                </a:cubicBezTo>
                <a:cubicBezTo>
                  <a:pt x="692718" y="494702"/>
                  <a:pt x="665715" y="446476"/>
                  <a:pt x="469609" y="461665"/>
                </a:cubicBezTo>
                <a:cubicBezTo>
                  <a:pt x="273503" y="476854"/>
                  <a:pt x="188634" y="428872"/>
                  <a:pt x="0" y="461665"/>
                </a:cubicBezTo>
                <a:cubicBezTo>
                  <a:pt x="-40862" y="312703"/>
                  <a:pt x="31073" y="164524"/>
                  <a:pt x="0" y="0"/>
                </a:cubicBezTo>
                <a:close/>
              </a:path>
              <a:path w="1367792" h="461665" stroke="0" extrusionOk="0">
                <a:moveTo>
                  <a:pt x="0" y="0"/>
                </a:moveTo>
                <a:cubicBezTo>
                  <a:pt x="140712" y="-48039"/>
                  <a:pt x="355004" y="47784"/>
                  <a:pt x="469609" y="0"/>
                </a:cubicBezTo>
                <a:cubicBezTo>
                  <a:pt x="584214" y="-47784"/>
                  <a:pt x="798213" y="13300"/>
                  <a:pt x="898183" y="0"/>
                </a:cubicBezTo>
                <a:cubicBezTo>
                  <a:pt x="998153" y="-13300"/>
                  <a:pt x="1203929" y="4446"/>
                  <a:pt x="1367792" y="0"/>
                </a:cubicBezTo>
                <a:cubicBezTo>
                  <a:pt x="1421279" y="114562"/>
                  <a:pt x="1337233" y="273895"/>
                  <a:pt x="1367792" y="461665"/>
                </a:cubicBezTo>
                <a:cubicBezTo>
                  <a:pt x="1143351" y="473478"/>
                  <a:pt x="1105123" y="435430"/>
                  <a:pt x="898183" y="461665"/>
                </a:cubicBezTo>
                <a:cubicBezTo>
                  <a:pt x="691243" y="487900"/>
                  <a:pt x="587777" y="459548"/>
                  <a:pt x="469609" y="461665"/>
                </a:cubicBezTo>
                <a:cubicBezTo>
                  <a:pt x="351441" y="463782"/>
                  <a:pt x="105657" y="405633"/>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7901869" cy="461665"/>
          </a:xfrm>
          <a:custGeom>
            <a:avLst/>
            <a:gdLst>
              <a:gd name="connsiteX0" fmla="*/ 0 w 7901869"/>
              <a:gd name="connsiteY0" fmla="*/ 0 h 461665"/>
              <a:gd name="connsiteX1" fmla="*/ 485401 w 7901869"/>
              <a:gd name="connsiteY1" fmla="*/ 0 h 461665"/>
              <a:gd name="connsiteX2" fmla="*/ 812764 w 7901869"/>
              <a:gd name="connsiteY2" fmla="*/ 0 h 461665"/>
              <a:gd name="connsiteX3" fmla="*/ 1535220 w 7901869"/>
              <a:gd name="connsiteY3" fmla="*/ 0 h 461665"/>
              <a:gd name="connsiteX4" fmla="*/ 2020621 w 7901869"/>
              <a:gd name="connsiteY4" fmla="*/ 0 h 461665"/>
              <a:gd name="connsiteX5" fmla="*/ 2664059 w 7901869"/>
              <a:gd name="connsiteY5" fmla="*/ 0 h 461665"/>
              <a:gd name="connsiteX6" fmla="*/ 3070441 w 7901869"/>
              <a:gd name="connsiteY6" fmla="*/ 0 h 461665"/>
              <a:gd name="connsiteX7" fmla="*/ 3792897 w 7901869"/>
              <a:gd name="connsiteY7" fmla="*/ 0 h 461665"/>
              <a:gd name="connsiteX8" fmla="*/ 4278298 w 7901869"/>
              <a:gd name="connsiteY8" fmla="*/ 0 h 461665"/>
              <a:gd name="connsiteX9" fmla="*/ 4684679 w 7901869"/>
              <a:gd name="connsiteY9" fmla="*/ 0 h 461665"/>
              <a:gd name="connsiteX10" fmla="*/ 5170080 w 7901869"/>
              <a:gd name="connsiteY10" fmla="*/ 0 h 461665"/>
              <a:gd name="connsiteX11" fmla="*/ 5813518 w 7901869"/>
              <a:gd name="connsiteY11" fmla="*/ 0 h 461665"/>
              <a:gd name="connsiteX12" fmla="*/ 6377937 w 7901869"/>
              <a:gd name="connsiteY12" fmla="*/ 0 h 461665"/>
              <a:gd name="connsiteX13" fmla="*/ 6863338 w 7901869"/>
              <a:gd name="connsiteY13" fmla="*/ 0 h 461665"/>
              <a:gd name="connsiteX14" fmla="*/ 7901869 w 7901869"/>
              <a:gd name="connsiteY14" fmla="*/ 0 h 461665"/>
              <a:gd name="connsiteX15" fmla="*/ 7901869 w 7901869"/>
              <a:gd name="connsiteY15" fmla="*/ 461665 h 461665"/>
              <a:gd name="connsiteX16" fmla="*/ 7337450 w 7901869"/>
              <a:gd name="connsiteY16" fmla="*/ 461665 h 461665"/>
              <a:gd name="connsiteX17" fmla="*/ 6614993 w 7901869"/>
              <a:gd name="connsiteY17" fmla="*/ 461665 h 461665"/>
              <a:gd name="connsiteX18" fmla="*/ 6050574 w 7901869"/>
              <a:gd name="connsiteY18" fmla="*/ 461665 h 461665"/>
              <a:gd name="connsiteX19" fmla="*/ 5407136 w 7901869"/>
              <a:gd name="connsiteY19" fmla="*/ 461665 h 461665"/>
              <a:gd name="connsiteX20" fmla="*/ 4921736 w 7901869"/>
              <a:gd name="connsiteY20" fmla="*/ 461665 h 461665"/>
              <a:gd name="connsiteX21" fmla="*/ 4594372 w 7901869"/>
              <a:gd name="connsiteY21" fmla="*/ 461665 h 461665"/>
              <a:gd name="connsiteX22" fmla="*/ 4267009 w 7901869"/>
              <a:gd name="connsiteY22" fmla="*/ 461665 h 461665"/>
              <a:gd name="connsiteX23" fmla="*/ 3781609 w 7901869"/>
              <a:gd name="connsiteY23" fmla="*/ 461665 h 461665"/>
              <a:gd name="connsiteX24" fmla="*/ 3059152 w 7901869"/>
              <a:gd name="connsiteY24" fmla="*/ 461665 h 461665"/>
              <a:gd name="connsiteX25" fmla="*/ 2731789 w 7901869"/>
              <a:gd name="connsiteY25" fmla="*/ 461665 h 461665"/>
              <a:gd name="connsiteX26" fmla="*/ 2246388 w 7901869"/>
              <a:gd name="connsiteY26" fmla="*/ 461665 h 461665"/>
              <a:gd name="connsiteX27" fmla="*/ 1523932 w 7901869"/>
              <a:gd name="connsiteY27" fmla="*/ 461665 h 461665"/>
              <a:gd name="connsiteX28" fmla="*/ 1117550 w 7901869"/>
              <a:gd name="connsiteY28" fmla="*/ 461665 h 461665"/>
              <a:gd name="connsiteX29" fmla="*/ 553131 w 7901869"/>
              <a:gd name="connsiteY29" fmla="*/ 461665 h 461665"/>
              <a:gd name="connsiteX30" fmla="*/ 0 w 7901869"/>
              <a:gd name="connsiteY30" fmla="*/ 461665 h 461665"/>
              <a:gd name="connsiteX31" fmla="*/ 0 w 7901869"/>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01869" h="461665" fill="none" extrusionOk="0">
                <a:moveTo>
                  <a:pt x="0" y="0"/>
                </a:moveTo>
                <a:cubicBezTo>
                  <a:pt x="230924" y="-42011"/>
                  <a:pt x="386367" y="13774"/>
                  <a:pt x="485401" y="0"/>
                </a:cubicBezTo>
                <a:cubicBezTo>
                  <a:pt x="584435" y="-13774"/>
                  <a:pt x="655362" y="16972"/>
                  <a:pt x="812764" y="0"/>
                </a:cubicBezTo>
                <a:cubicBezTo>
                  <a:pt x="970166" y="-16972"/>
                  <a:pt x="1355832" y="62725"/>
                  <a:pt x="1535220" y="0"/>
                </a:cubicBezTo>
                <a:cubicBezTo>
                  <a:pt x="1714608" y="-62725"/>
                  <a:pt x="1849512" y="40263"/>
                  <a:pt x="2020621" y="0"/>
                </a:cubicBezTo>
                <a:cubicBezTo>
                  <a:pt x="2191730" y="-40263"/>
                  <a:pt x="2509152" y="30261"/>
                  <a:pt x="2664059" y="0"/>
                </a:cubicBezTo>
                <a:cubicBezTo>
                  <a:pt x="2818966" y="-30261"/>
                  <a:pt x="2956329" y="26831"/>
                  <a:pt x="3070441" y="0"/>
                </a:cubicBezTo>
                <a:cubicBezTo>
                  <a:pt x="3184553" y="-26831"/>
                  <a:pt x="3539693" y="2583"/>
                  <a:pt x="3792897" y="0"/>
                </a:cubicBezTo>
                <a:cubicBezTo>
                  <a:pt x="4046101" y="-2583"/>
                  <a:pt x="4165369" y="13079"/>
                  <a:pt x="4278298" y="0"/>
                </a:cubicBezTo>
                <a:cubicBezTo>
                  <a:pt x="4391227" y="-13079"/>
                  <a:pt x="4543319" y="31926"/>
                  <a:pt x="4684679" y="0"/>
                </a:cubicBezTo>
                <a:cubicBezTo>
                  <a:pt x="4826039" y="-31926"/>
                  <a:pt x="4994343" y="2951"/>
                  <a:pt x="5170080" y="0"/>
                </a:cubicBezTo>
                <a:cubicBezTo>
                  <a:pt x="5345817" y="-2951"/>
                  <a:pt x="5641775" y="25215"/>
                  <a:pt x="5813518" y="0"/>
                </a:cubicBezTo>
                <a:cubicBezTo>
                  <a:pt x="5985261" y="-25215"/>
                  <a:pt x="6158393" y="35762"/>
                  <a:pt x="6377937" y="0"/>
                </a:cubicBezTo>
                <a:cubicBezTo>
                  <a:pt x="6597481" y="-35762"/>
                  <a:pt x="6634788" y="19554"/>
                  <a:pt x="6863338" y="0"/>
                </a:cubicBezTo>
                <a:cubicBezTo>
                  <a:pt x="7091888" y="-19554"/>
                  <a:pt x="7625649" y="91562"/>
                  <a:pt x="7901869" y="0"/>
                </a:cubicBezTo>
                <a:cubicBezTo>
                  <a:pt x="7908961" y="142619"/>
                  <a:pt x="7883961" y="286105"/>
                  <a:pt x="7901869" y="461665"/>
                </a:cubicBezTo>
                <a:cubicBezTo>
                  <a:pt x="7749564" y="506794"/>
                  <a:pt x="7504103" y="439461"/>
                  <a:pt x="7337450" y="461665"/>
                </a:cubicBezTo>
                <a:cubicBezTo>
                  <a:pt x="7170797" y="483869"/>
                  <a:pt x="6898792" y="392938"/>
                  <a:pt x="6614993" y="461665"/>
                </a:cubicBezTo>
                <a:cubicBezTo>
                  <a:pt x="6331194" y="530392"/>
                  <a:pt x="6178045" y="428789"/>
                  <a:pt x="6050574" y="461665"/>
                </a:cubicBezTo>
                <a:cubicBezTo>
                  <a:pt x="5923103" y="494541"/>
                  <a:pt x="5589530" y="433062"/>
                  <a:pt x="5407136" y="461665"/>
                </a:cubicBezTo>
                <a:cubicBezTo>
                  <a:pt x="5224742" y="490268"/>
                  <a:pt x="5068500" y="436346"/>
                  <a:pt x="4921736" y="461665"/>
                </a:cubicBezTo>
                <a:cubicBezTo>
                  <a:pt x="4774972" y="486984"/>
                  <a:pt x="4680492" y="436740"/>
                  <a:pt x="4594372" y="461665"/>
                </a:cubicBezTo>
                <a:cubicBezTo>
                  <a:pt x="4508252" y="486590"/>
                  <a:pt x="4358421" y="438398"/>
                  <a:pt x="4267009" y="461665"/>
                </a:cubicBezTo>
                <a:cubicBezTo>
                  <a:pt x="4175597" y="484932"/>
                  <a:pt x="3887614" y="438137"/>
                  <a:pt x="3781609" y="461665"/>
                </a:cubicBezTo>
                <a:cubicBezTo>
                  <a:pt x="3675604" y="485193"/>
                  <a:pt x="3279998" y="387531"/>
                  <a:pt x="3059152" y="461665"/>
                </a:cubicBezTo>
                <a:cubicBezTo>
                  <a:pt x="2838306" y="535799"/>
                  <a:pt x="2881382" y="430129"/>
                  <a:pt x="2731789" y="461665"/>
                </a:cubicBezTo>
                <a:cubicBezTo>
                  <a:pt x="2582196" y="493201"/>
                  <a:pt x="2462068" y="405927"/>
                  <a:pt x="2246388" y="461665"/>
                </a:cubicBezTo>
                <a:cubicBezTo>
                  <a:pt x="2030708" y="517403"/>
                  <a:pt x="1739853" y="449641"/>
                  <a:pt x="1523932" y="461665"/>
                </a:cubicBezTo>
                <a:cubicBezTo>
                  <a:pt x="1308011" y="473689"/>
                  <a:pt x="1244671" y="436009"/>
                  <a:pt x="1117550" y="461665"/>
                </a:cubicBezTo>
                <a:cubicBezTo>
                  <a:pt x="990429" y="487321"/>
                  <a:pt x="746893" y="460254"/>
                  <a:pt x="553131" y="461665"/>
                </a:cubicBezTo>
                <a:cubicBezTo>
                  <a:pt x="359369" y="463076"/>
                  <a:pt x="117447" y="457427"/>
                  <a:pt x="0" y="461665"/>
                </a:cubicBezTo>
                <a:cubicBezTo>
                  <a:pt x="-31649" y="320074"/>
                  <a:pt x="44461" y="189326"/>
                  <a:pt x="0" y="0"/>
                </a:cubicBezTo>
                <a:close/>
              </a:path>
              <a:path w="7901869" h="461665" stroke="0" extrusionOk="0">
                <a:moveTo>
                  <a:pt x="0" y="0"/>
                </a:moveTo>
                <a:cubicBezTo>
                  <a:pt x="189419" y="-48305"/>
                  <a:pt x="356443" y="40655"/>
                  <a:pt x="643438" y="0"/>
                </a:cubicBezTo>
                <a:cubicBezTo>
                  <a:pt x="930433" y="-40655"/>
                  <a:pt x="894344" y="29659"/>
                  <a:pt x="1049820" y="0"/>
                </a:cubicBezTo>
                <a:cubicBezTo>
                  <a:pt x="1205296" y="-29659"/>
                  <a:pt x="1303136" y="23087"/>
                  <a:pt x="1535220" y="0"/>
                </a:cubicBezTo>
                <a:cubicBezTo>
                  <a:pt x="1767304" y="-23087"/>
                  <a:pt x="2081072" y="16206"/>
                  <a:pt x="2257677" y="0"/>
                </a:cubicBezTo>
                <a:cubicBezTo>
                  <a:pt x="2434282" y="-16206"/>
                  <a:pt x="2489469" y="48208"/>
                  <a:pt x="2664059" y="0"/>
                </a:cubicBezTo>
                <a:cubicBezTo>
                  <a:pt x="2838649" y="-48208"/>
                  <a:pt x="3001878" y="26854"/>
                  <a:pt x="3307497" y="0"/>
                </a:cubicBezTo>
                <a:cubicBezTo>
                  <a:pt x="3613116" y="-26854"/>
                  <a:pt x="3661104" y="63976"/>
                  <a:pt x="3950934" y="0"/>
                </a:cubicBezTo>
                <a:cubicBezTo>
                  <a:pt x="4240764" y="-63976"/>
                  <a:pt x="4226545" y="28539"/>
                  <a:pt x="4436335" y="0"/>
                </a:cubicBezTo>
                <a:cubicBezTo>
                  <a:pt x="4646125" y="-28539"/>
                  <a:pt x="4936451" y="2132"/>
                  <a:pt x="5079773" y="0"/>
                </a:cubicBezTo>
                <a:cubicBezTo>
                  <a:pt x="5223095" y="-2132"/>
                  <a:pt x="5567901" y="18867"/>
                  <a:pt x="5723211" y="0"/>
                </a:cubicBezTo>
                <a:cubicBezTo>
                  <a:pt x="5878521" y="-18867"/>
                  <a:pt x="5986987" y="52996"/>
                  <a:pt x="6208611" y="0"/>
                </a:cubicBezTo>
                <a:cubicBezTo>
                  <a:pt x="6430235" y="-52996"/>
                  <a:pt x="6710743" y="49019"/>
                  <a:pt x="6931068" y="0"/>
                </a:cubicBezTo>
                <a:cubicBezTo>
                  <a:pt x="7151393" y="-49019"/>
                  <a:pt x="7456197" y="3152"/>
                  <a:pt x="7901869" y="0"/>
                </a:cubicBezTo>
                <a:cubicBezTo>
                  <a:pt x="7923527" y="158245"/>
                  <a:pt x="7850853" y="325330"/>
                  <a:pt x="7901869" y="461665"/>
                </a:cubicBezTo>
                <a:cubicBezTo>
                  <a:pt x="7766548" y="472609"/>
                  <a:pt x="7638695" y="456023"/>
                  <a:pt x="7416468" y="461665"/>
                </a:cubicBezTo>
                <a:cubicBezTo>
                  <a:pt x="7194241" y="467307"/>
                  <a:pt x="7122825" y="440189"/>
                  <a:pt x="6931068" y="461665"/>
                </a:cubicBezTo>
                <a:cubicBezTo>
                  <a:pt x="6739311" y="483141"/>
                  <a:pt x="6581740" y="442293"/>
                  <a:pt x="6445667" y="461665"/>
                </a:cubicBezTo>
                <a:cubicBezTo>
                  <a:pt x="6309594" y="481037"/>
                  <a:pt x="6179743" y="427460"/>
                  <a:pt x="5960267" y="461665"/>
                </a:cubicBezTo>
                <a:cubicBezTo>
                  <a:pt x="5740791" y="495870"/>
                  <a:pt x="5660315" y="457592"/>
                  <a:pt x="5553885" y="461665"/>
                </a:cubicBezTo>
                <a:cubicBezTo>
                  <a:pt x="5447455" y="465738"/>
                  <a:pt x="5241350" y="446378"/>
                  <a:pt x="5068485" y="461665"/>
                </a:cubicBezTo>
                <a:cubicBezTo>
                  <a:pt x="4895620" y="476952"/>
                  <a:pt x="4766690" y="439415"/>
                  <a:pt x="4583084" y="461665"/>
                </a:cubicBezTo>
                <a:cubicBezTo>
                  <a:pt x="4399478" y="483915"/>
                  <a:pt x="4224475" y="443902"/>
                  <a:pt x="3939646" y="461665"/>
                </a:cubicBezTo>
                <a:cubicBezTo>
                  <a:pt x="3654817" y="479428"/>
                  <a:pt x="3591836" y="405114"/>
                  <a:pt x="3454246" y="461665"/>
                </a:cubicBezTo>
                <a:cubicBezTo>
                  <a:pt x="3316656" y="518216"/>
                  <a:pt x="3139762" y="455200"/>
                  <a:pt x="2889826" y="461665"/>
                </a:cubicBezTo>
                <a:cubicBezTo>
                  <a:pt x="2639890" y="468130"/>
                  <a:pt x="2651772" y="420304"/>
                  <a:pt x="2483445" y="461665"/>
                </a:cubicBezTo>
                <a:cubicBezTo>
                  <a:pt x="2315118" y="503026"/>
                  <a:pt x="2031170" y="411029"/>
                  <a:pt x="1840007" y="461665"/>
                </a:cubicBezTo>
                <a:cubicBezTo>
                  <a:pt x="1648844" y="512301"/>
                  <a:pt x="1608894" y="426130"/>
                  <a:pt x="1512643" y="461665"/>
                </a:cubicBezTo>
                <a:cubicBezTo>
                  <a:pt x="1416392" y="497200"/>
                  <a:pt x="1193325" y="416976"/>
                  <a:pt x="1106262" y="461665"/>
                </a:cubicBezTo>
                <a:cubicBezTo>
                  <a:pt x="1019199" y="506354"/>
                  <a:pt x="802668" y="399951"/>
                  <a:pt x="541842" y="461665"/>
                </a:cubicBezTo>
                <a:cubicBezTo>
                  <a:pt x="281016" y="523379"/>
                  <a:pt x="262987" y="431681"/>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Model </a:t>
            </a:r>
            <a:r>
              <a:rPr lang="en-US" sz="2400" spc="-35" dirty="0" err="1">
                <a:latin typeface="Verdana"/>
              </a:rPr>
              <a:t>Training,Model</a:t>
            </a:r>
            <a:r>
              <a:rPr lang="en-US" sz="2400" spc="-35" dirty="0">
                <a:latin typeface="Verdana"/>
              </a:rPr>
              <a:t> Selection and Evaluation:-</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1BC86964-F830-1657-489A-C9ACDADB8ACD}"/>
              </a:ext>
            </a:extLst>
          </p:cNvPr>
          <p:cNvPicPr>
            <a:picLocks noChangeAspect="1"/>
          </p:cNvPicPr>
          <p:nvPr/>
        </p:nvPicPr>
        <p:blipFill>
          <a:blip r:embed="rId2"/>
          <a:stretch>
            <a:fillRect/>
          </a:stretch>
        </p:blipFill>
        <p:spPr>
          <a:xfrm>
            <a:off x="474107" y="2461891"/>
            <a:ext cx="2506160" cy="827338"/>
          </a:xfrm>
          <a:prstGeom prst="rect">
            <a:avLst/>
          </a:prstGeom>
        </p:spPr>
      </p:pic>
      <p:pic>
        <p:nvPicPr>
          <p:cNvPr id="7" name="Picture 6">
            <a:extLst>
              <a:ext uri="{FF2B5EF4-FFF2-40B4-BE49-F238E27FC236}">
                <a16:creationId xmlns:a16="http://schemas.microsoft.com/office/drawing/2014/main" id="{CBEE598B-888E-E1D0-6FDC-E38A08CE7D48}"/>
              </a:ext>
            </a:extLst>
          </p:cNvPr>
          <p:cNvPicPr>
            <a:picLocks noChangeAspect="1"/>
          </p:cNvPicPr>
          <p:nvPr/>
        </p:nvPicPr>
        <p:blipFill>
          <a:blip r:embed="rId3"/>
          <a:stretch>
            <a:fillRect/>
          </a:stretch>
        </p:blipFill>
        <p:spPr>
          <a:xfrm>
            <a:off x="3757372" y="2597076"/>
            <a:ext cx="2964704" cy="1148233"/>
          </a:xfrm>
          <a:prstGeom prst="rect">
            <a:avLst/>
          </a:prstGeom>
        </p:spPr>
      </p:pic>
      <p:sp>
        <p:nvSpPr>
          <p:cNvPr id="8" name="TextBox 7">
            <a:extLst>
              <a:ext uri="{FF2B5EF4-FFF2-40B4-BE49-F238E27FC236}">
                <a16:creationId xmlns:a16="http://schemas.microsoft.com/office/drawing/2014/main"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4"/>
          <a:stretch>
            <a:fillRect/>
          </a:stretch>
        </p:blipFill>
        <p:spPr>
          <a:xfrm>
            <a:off x="386073" y="3446809"/>
            <a:ext cx="3123164" cy="1372705"/>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5"/>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id="{F1E6448C-88C2-2FE1-3CC2-96A6FCDBD341}"/>
              </a:ext>
            </a:extLst>
          </p:cNvPr>
          <p:cNvPicPr>
            <a:picLocks noChangeAspect="1"/>
          </p:cNvPicPr>
          <p:nvPr/>
        </p:nvPicPr>
        <p:blipFill rotWithShape="1">
          <a:blip r:embed="rId6"/>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9740355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2"/>
          <a:stretch>
            <a:fillRect/>
          </a:stretch>
        </p:blipFill>
        <p:spPr>
          <a:xfrm>
            <a:off x="474108" y="3288242"/>
            <a:ext cx="3058681" cy="1344363"/>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3"/>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pic>
        <p:nvPicPr>
          <p:cNvPr id="12" name="Picture 11">
            <a:extLst>
              <a:ext uri="{FF2B5EF4-FFF2-40B4-BE49-F238E27FC236}">
                <a16:creationId xmlns:a16="http://schemas.microsoft.com/office/drawing/2014/main" id="{D94EC865-8483-E77F-35F8-D18368D6349E}"/>
              </a:ext>
            </a:extLst>
          </p:cNvPr>
          <p:cNvPicPr>
            <a:picLocks noChangeAspect="1"/>
          </p:cNvPicPr>
          <p:nvPr/>
        </p:nvPicPr>
        <p:blipFill>
          <a:blip r:embed="rId4"/>
          <a:stretch>
            <a:fillRect/>
          </a:stretch>
        </p:blipFill>
        <p:spPr>
          <a:xfrm>
            <a:off x="474108" y="2613474"/>
            <a:ext cx="3045017" cy="557718"/>
          </a:xfrm>
          <a:prstGeom prst="rect">
            <a:avLst/>
          </a:prstGeom>
        </p:spPr>
      </p:pic>
      <p:pic>
        <p:nvPicPr>
          <p:cNvPr id="18" name="Picture 17">
            <a:extLst>
              <a:ext uri="{FF2B5EF4-FFF2-40B4-BE49-F238E27FC236}">
                <a16:creationId xmlns:a16="http://schemas.microsoft.com/office/drawing/2014/main" id="{B41A99DB-9177-7661-F3F4-CA182FD87674}"/>
              </a:ext>
            </a:extLst>
          </p:cNvPr>
          <p:cNvPicPr>
            <a:picLocks noChangeAspect="1"/>
          </p:cNvPicPr>
          <p:nvPr/>
        </p:nvPicPr>
        <p:blipFill>
          <a:blip r:embed="rId5"/>
          <a:stretch>
            <a:fillRect/>
          </a:stretch>
        </p:blipFill>
        <p:spPr>
          <a:xfrm>
            <a:off x="3836358" y="2654742"/>
            <a:ext cx="2480681" cy="954107"/>
          </a:xfrm>
          <a:prstGeom prst="rect">
            <a:avLst/>
          </a:prstGeom>
        </p:spPr>
      </p:pic>
      <p:sp>
        <p:nvSpPr>
          <p:cNvPr id="19" name="TextBox 18">
            <a:extLst>
              <a:ext uri="{FF2B5EF4-FFF2-40B4-BE49-F238E27FC236}">
                <a16:creationId xmlns:a16="http://schemas.microsoft.com/office/drawing/2014/main"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6684464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0.75 that means our model can capture most of the data variance.</a:t>
            </a:r>
          </a:p>
        </p:txBody>
      </p:sp>
      <p:sp>
        <p:nvSpPr>
          <p:cNvPr id="14" name="TextBox 13">
            <a:extLst>
              <a:ext uri="{FF2B5EF4-FFF2-40B4-BE49-F238E27FC236}">
                <a16:creationId xmlns:a16="http://schemas.microsoft.com/office/drawing/2014/main"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pic>
        <p:nvPicPr>
          <p:cNvPr id="7" name="Picture 6">
            <a:extLst>
              <a:ext uri="{FF2B5EF4-FFF2-40B4-BE49-F238E27FC236}">
                <a16:creationId xmlns:a16="http://schemas.microsoft.com/office/drawing/2014/main" id="{BD9A1092-002D-D91A-1862-0C37B0E3F14A}"/>
              </a:ext>
            </a:extLst>
          </p:cNvPr>
          <p:cNvPicPr>
            <a:picLocks noChangeAspect="1"/>
          </p:cNvPicPr>
          <p:nvPr/>
        </p:nvPicPr>
        <p:blipFill>
          <a:blip r:embed="rId2"/>
          <a:stretch>
            <a:fillRect/>
          </a:stretch>
        </p:blipFill>
        <p:spPr>
          <a:xfrm>
            <a:off x="3840039" y="2012847"/>
            <a:ext cx="2494596" cy="936836"/>
          </a:xfrm>
          <a:prstGeom prst="rect">
            <a:avLst/>
          </a:prstGeom>
        </p:spPr>
      </p:pic>
      <p:pic>
        <p:nvPicPr>
          <p:cNvPr id="17" name="Picture 16">
            <a:extLst>
              <a:ext uri="{FF2B5EF4-FFF2-40B4-BE49-F238E27FC236}">
                <a16:creationId xmlns:a16="http://schemas.microsoft.com/office/drawing/2014/main" id="{C3DA24D4-999D-9894-CC70-55626BC0FDC5}"/>
              </a:ext>
            </a:extLst>
          </p:cNvPr>
          <p:cNvPicPr>
            <a:picLocks noChangeAspect="1"/>
          </p:cNvPicPr>
          <p:nvPr/>
        </p:nvPicPr>
        <p:blipFill>
          <a:blip r:embed="rId3"/>
          <a:stretch>
            <a:fillRect/>
          </a:stretch>
        </p:blipFill>
        <p:spPr>
          <a:xfrm>
            <a:off x="6479424" y="2013585"/>
            <a:ext cx="2496018" cy="941295"/>
          </a:xfrm>
          <a:prstGeom prst="rect">
            <a:avLst/>
          </a:prstGeom>
        </p:spPr>
      </p:pic>
      <p:pic>
        <p:nvPicPr>
          <p:cNvPr id="1026" name="Picture 2">
            <a:extLst>
              <a:ext uri="{FF2B5EF4-FFF2-40B4-BE49-F238E27FC236}">
                <a16:creationId xmlns:a16="http://schemas.microsoft.com/office/drawing/2014/main" id="{6A0047A3-F80B-1F64-A41A-CACFE945A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2" y="2732499"/>
            <a:ext cx="3073534" cy="1812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1" name="Picture 20">
            <a:extLst>
              <a:ext uri="{FF2B5EF4-FFF2-40B4-BE49-F238E27FC236}">
                <a16:creationId xmlns:a16="http://schemas.microsoft.com/office/drawing/2014/main" id="{CE6691BA-98F3-9D7E-377F-16E2F6D99160}"/>
              </a:ext>
            </a:extLst>
          </p:cNvPr>
          <p:cNvPicPr>
            <a:picLocks noChangeAspect="1"/>
          </p:cNvPicPr>
          <p:nvPr/>
        </p:nvPicPr>
        <p:blipFill>
          <a:blip r:embed="rId5"/>
          <a:stretch>
            <a:fillRect/>
          </a:stretch>
        </p:blipFill>
        <p:spPr>
          <a:xfrm>
            <a:off x="536507" y="1954375"/>
            <a:ext cx="2201585" cy="772486"/>
          </a:xfrm>
          <a:prstGeom prst="rect">
            <a:avLst/>
          </a:prstGeom>
        </p:spPr>
      </p:pic>
    </p:spTree>
    <p:extLst>
      <p:ext uri="{BB962C8B-B14F-4D97-AF65-F5344CB8AC3E}">
        <p14:creationId xmlns:p14="http://schemas.microsoft.com/office/powerpoint/2010/main" val="99991714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0.61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0.60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7" name="Picture 16">
            <a:extLst>
              <a:ext uri="{FF2B5EF4-FFF2-40B4-BE49-F238E27FC236}">
                <a16:creationId xmlns:a16="http://schemas.microsoft.com/office/drawing/2014/main" id="{2505A019-29B5-B75E-4355-D30DF92B7385}"/>
              </a:ext>
            </a:extLst>
          </p:cNvPr>
          <p:cNvPicPr>
            <a:picLocks noChangeAspect="1"/>
          </p:cNvPicPr>
          <p:nvPr/>
        </p:nvPicPr>
        <p:blipFill>
          <a:blip r:embed="rId2"/>
          <a:stretch>
            <a:fillRect/>
          </a:stretch>
        </p:blipFill>
        <p:spPr>
          <a:xfrm>
            <a:off x="559083" y="1970138"/>
            <a:ext cx="2158351" cy="683339"/>
          </a:xfrm>
          <a:prstGeom prst="rect">
            <a:avLst/>
          </a:prstGeom>
        </p:spPr>
      </p:pic>
      <p:pic>
        <p:nvPicPr>
          <p:cNvPr id="19" name="Picture 18">
            <a:extLst>
              <a:ext uri="{FF2B5EF4-FFF2-40B4-BE49-F238E27FC236}">
                <a16:creationId xmlns:a16="http://schemas.microsoft.com/office/drawing/2014/main" id="{C9061543-E0D9-0E85-27D1-1245117812FE}"/>
              </a:ext>
            </a:extLst>
          </p:cNvPr>
          <p:cNvPicPr>
            <a:picLocks noChangeAspect="1"/>
          </p:cNvPicPr>
          <p:nvPr/>
        </p:nvPicPr>
        <p:blipFill>
          <a:blip r:embed="rId3"/>
          <a:stretch>
            <a:fillRect/>
          </a:stretch>
        </p:blipFill>
        <p:spPr>
          <a:xfrm>
            <a:off x="3880098" y="2013585"/>
            <a:ext cx="2485553" cy="971245"/>
          </a:xfrm>
          <a:prstGeom prst="rect">
            <a:avLst/>
          </a:prstGeom>
        </p:spPr>
      </p:pic>
      <p:pic>
        <p:nvPicPr>
          <p:cNvPr id="21" name="Picture 20">
            <a:extLst>
              <a:ext uri="{FF2B5EF4-FFF2-40B4-BE49-F238E27FC236}">
                <a16:creationId xmlns:a16="http://schemas.microsoft.com/office/drawing/2014/main" id="{87B55D50-290C-EA41-7081-5DF4CFE5EC6F}"/>
              </a:ext>
            </a:extLst>
          </p:cNvPr>
          <p:cNvPicPr>
            <a:picLocks noChangeAspect="1"/>
          </p:cNvPicPr>
          <p:nvPr/>
        </p:nvPicPr>
        <p:blipFill>
          <a:blip r:embed="rId4"/>
          <a:stretch>
            <a:fillRect/>
          </a:stretch>
        </p:blipFill>
        <p:spPr>
          <a:xfrm>
            <a:off x="6435725" y="2013585"/>
            <a:ext cx="2516883" cy="971245"/>
          </a:xfrm>
          <a:prstGeom prst="rect">
            <a:avLst/>
          </a:prstGeom>
        </p:spPr>
      </p:pic>
      <p:pic>
        <p:nvPicPr>
          <p:cNvPr id="2050" name="Picture 2">
            <a:extLst>
              <a:ext uri="{FF2B5EF4-FFF2-40B4-BE49-F238E27FC236}">
                <a16:creationId xmlns:a16="http://schemas.microsoft.com/office/drawing/2014/main" id="{E5392815-3169-58D2-ACB0-A14AFF18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543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0.50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0.45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E1EEEE1B-67B9-8DD8-75BB-24C91A011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8" y="1770581"/>
            <a:ext cx="2797704" cy="1830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360D715-709C-35EA-36F9-6E918D357947}"/>
              </a:ext>
            </a:extLst>
          </p:cNvPr>
          <p:cNvPicPr>
            <a:picLocks noChangeAspect="1"/>
          </p:cNvPicPr>
          <p:nvPr/>
        </p:nvPicPr>
        <p:blipFill>
          <a:blip r:embed="rId3"/>
          <a:stretch>
            <a:fillRect/>
          </a:stretch>
        </p:blipFill>
        <p:spPr>
          <a:xfrm>
            <a:off x="4030699" y="2027927"/>
            <a:ext cx="2227589" cy="946081"/>
          </a:xfrm>
          <a:prstGeom prst="rect">
            <a:avLst/>
          </a:prstGeom>
        </p:spPr>
      </p:pic>
      <p:pic>
        <p:nvPicPr>
          <p:cNvPr id="19" name="Picture 18">
            <a:extLst>
              <a:ext uri="{FF2B5EF4-FFF2-40B4-BE49-F238E27FC236}">
                <a16:creationId xmlns:a16="http://schemas.microsoft.com/office/drawing/2014/main" id="{A441B55B-6958-B302-5FF4-EFE9D77A7ED2}"/>
              </a:ext>
            </a:extLst>
          </p:cNvPr>
          <p:cNvPicPr>
            <a:picLocks noChangeAspect="1"/>
          </p:cNvPicPr>
          <p:nvPr/>
        </p:nvPicPr>
        <p:blipFill>
          <a:blip r:embed="rId4"/>
          <a:stretch>
            <a:fillRect/>
          </a:stretch>
        </p:blipFill>
        <p:spPr>
          <a:xfrm>
            <a:off x="6463437" y="2079613"/>
            <a:ext cx="2499500" cy="874350"/>
          </a:xfrm>
          <a:prstGeom prst="rect">
            <a:avLst/>
          </a:prstGeom>
        </p:spPr>
      </p:pic>
    </p:spTree>
    <p:extLst>
      <p:ext uri="{BB962C8B-B14F-4D97-AF65-F5344CB8AC3E}">
        <p14:creationId xmlns:p14="http://schemas.microsoft.com/office/powerpoint/2010/main" val="396359672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0.98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0.89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0DB8C8AE-6746-E832-DCB4-CDEF5C4FA343}"/>
              </a:ext>
            </a:extLst>
          </p:cNvPr>
          <p:cNvPicPr>
            <a:picLocks noChangeAspect="1"/>
          </p:cNvPicPr>
          <p:nvPr/>
        </p:nvPicPr>
        <p:blipFill>
          <a:blip r:embed="rId2"/>
          <a:stretch>
            <a:fillRect/>
          </a:stretch>
        </p:blipFill>
        <p:spPr>
          <a:xfrm>
            <a:off x="3877733" y="2118691"/>
            <a:ext cx="2289942" cy="892065"/>
          </a:xfrm>
          <a:prstGeom prst="rect">
            <a:avLst/>
          </a:prstGeom>
        </p:spPr>
      </p:pic>
      <p:pic>
        <p:nvPicPr>
          <p:cNvPr id="13" name="Picture 12">
            <a:extLst>
              <a:ext uri="{FF2B5EF4-FFF2-40B4-BE49-F238E27FC236}">
                <a16:creationId xmlns:a16="http://schemas.microsoft.com/office/drawing/2014/main" id="{B6F8C46B-07AD-8F31-3340-31C8AC60B130}"/>
              </a:ext>
            </a:extLst>
          </p:cNvPr>
          <p:cNvPicPr>
            <a:picLocks noChangeAspect="1"/>
          </p:cNvPicPr>
          <p:nvPr/>
        </p:nvPicPr>
        <p:blipFill>
          <a:blip r:embed="rId3"/>
          <a:stretch>
            <a:fillRect/>
          </a:stretch>
        </p:blipFill>
        <p:spPr>
          <a:xfrm>
            <a:off x="6428234" y="2093235"/>
            <a:ext cx="2716883" cy="964055"/>
          </a:xfrm>
          <a:prstGeom prst="rect">
            <a:avLst/>
          </a:prstGeom>
        </p:spPr>
      </p:pic>
      <p:pic>
        <p:nvPicPr>
          <p:cNvPr id="14" name="Picture 13">
            <a:extLst>
              <a:ext uri="{FF2B5EF4-FFF2-40B4-BE49-F238E27FC236}">
                <a16:creationId xmlns:a16="http://schemas.microsoft.com/office/drawing/2014/main" id="{1BC9E797-9DF2-64BB-9932-6D0E0C21BF9C}"/>
              </a:ext>
            </a:extLst>
          </p:cNvPr>
          <p:cNvPicPr>
            <a:picLocks noChangeAspect="1"/>
          </p:cNvPicPr>
          <p:nvPr/>
        </p:nvPicPr>
        <p:blipFill>
          <a:blip r:embed="rId4"/>
          <a:stretch>
            <a:fillRect/>
          </a:stretch>
        </p:blipFill>
        <p:spPr>
          <a:xfrm>
            <a:off x="558552" y="2118691"/>
            <a:ext cx="3076753" cy="2012666"/>
          </a:xfrm>
          <a:prstGeom prst="rect">
            <a:avLst/>
          </a:prstGeom>
        </p:spPr>
      </p:pic>
    </p:spTree>
    <p:extLst>
      <p:ext uri="{BB962C8B-B14F-4D97-AF65-F5344CB8AC3E}">
        <p14:creationId xmlns:p14="http://schemas.microsoft.com/office/powerpoint/2010/main" val="267271112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12" name="Picture 11">
            <a:extLst>
              <a:ext uri="{FF2B5EF4-FFF2-40B4-BE49-F238E27FC236}">
                <a16:creationId xmlns:a16="http://schemas.microsoft.com/office/drawing/2014/main" id="{515D5A49-6387-E63A-A5F2-358606B493D7}"/>
              </a:ext>
            </a:extLst>
          </p:cNvPr>
          <p:cNvPicPr>
            <a:picLocks noChangeAspect="1"/>
          </p:cNvPicPr>
          <p:nvPr/>
        </p:nvPicPr>
        <p:blipFill rotWithShape="1">
          <a:blip r:embed="rId2"/>
          <a:srcRect l="1395" t="-1331" r="362" b="18860"/>
          <a:stretch/>
        </p:blipFill>
        <p:spPr>
          <a:xfrm>
            <a:off x="844058" y="1429397"/>
            <a:ext cx="3296142" cy="3308321"/>
          </a:xfrm>
          <a:prstGeom prst="rect">
            <a:avLst/>
          </a:prstGeom>
        </p:spPr>
      </p:pic>
      <p:pic>
        <p:nvPicPr>
          <p:cNvPr id="16" name="Picture 15">
            <a:extLst>
              <a:ext uri="{FF2B5EF4-FFF2-40B4-BE49-F238E27FC236}">
                <a16:creationId xmlns:a16="http://schemas.microsoft.com/office/drawing/2014/main" id="{D8B941BA-B4BF-C6F0-CE96-7806D04AF59F}"/>
              </a:ext>
            </a:extLst>
          </p:cNvPr>
          <p:cNvPicPr>
            <a:picLocks noChangeAspect="1"/>
          </p:cNvPicPr>
          <p:nvPr/>
        </p:nvPicPr>
        <p:blipFill rotWithShape="1">
          <a:blip r:embed="rId3"/>
          <a:srcRect r="940" b="31385"/>
          <a:stretch/>
        </p:blipFill>
        <p:spPr>
          <a:xfrm>
            <a:off x="4889820" y="1426548"/>
            <a:ext cx="3145047" cy="3542312"/>
          </a:xfrm>
          <a:prstGeom prst="rect">
            <a:avLst/>
          </a:prstGeom>
        </p:spPr>
      </p:pic>
    </p:spTree>
    <p:extLst>
      <p:ext uri="{BB962C8B-B14F-4D97-AF65-F5344CB8AC3E}">
        <p14:creationId xmlns:p14="http://schemas.microsoft.com/office/powerpoint/2010/main" val="337995484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0.86 that means our model can capture most of the data variance.</a:t>
            </a:r>
          </a:p>
        </p:txBody>
      </p:sp>
      <p:sp>
        <p:nvSpPr>
          <p:cNvPr id="7" name="TextBox 6">
            <a:extLst>
              <a:ext uri="{FF2B5EF4-FFF2-40B4-BE49-F238E27FC236}">
                <a16:creationId xmlns:a16="http://schemas.microsoft.com/office/drawing/2014/main"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0.84 that means our model can capture most of the data variance.</a:t>
            </a:r>
          </a:p>
        </p:txBody>
      </p:sp>
      <p:sp>
        <p:nvSpPr>
          <p:cNvPr id="8" name="TextBox 7">
            <a:extLst>
              <a:ext uri="{FF2B5EF4-FFF2-40B4-BE49-F238E27FC236}">
                <a16:creationId xmlns:a16="http://schemas.microsoft.com/office/drawing/2014/main"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5" name="Picture 14">
            <a:extLst>
              <a:ext uri="{FF2B5EF4-FFF2-40B4-BE49-F238E27FC236}">
                <a16:creationId xmlns:a16="http://schemas.microsoft.com/office/drawing/2014/main" id="{1FF699C0-60D7-4154-5385-ECC664BE7659}"/>
              </a:ext>
            </a:extLst>
          </p:cNvPr>
          <p:cNvPicPr>
            <a:picLocks noChangeAspect="1"/>
          </p:cNvPicPr>
          <p:nvPr/>
        </p:nvPicPr>
        <p:blipFill>
          <a:blip r:embed="rId2"/>
          <a:stretch>
            <a:fillRect/>
          </a:stretch>
        </p:blipFill>
        <p:spPr>
          <a:xfrm>
            <a:off x="3860444" y="2065290"/>
            <a:ext cx="2342651" cy="964054"/>
          </a:xfrm>
          <a:prstGeom prst="rect">
            <a:avLst/>
          </a:prstGeom>
        </p:spPr>
      </p:pic>
      <p:pic>
        <p:nvPicPr>
          <p:cNvPr id="17" name="Picture 16">
            <a:extLst>
              <a:ext uri="{FF2B5EF4-FFF2-40B4-BE49-F238E27FC236}">
                <a16:creationId xmlns:a16="http://schemas.microsoft.com/office/drawing/2014/main" id="{00AFF6E9-0A68-254C-0FA9-AD73274359AD}"/>
              </a:ext>
            </a:extLst>
          </p:cNvPr>
          <p:cNvPicPr>
            <a:picLocks noChangeAspect="1"/>
          </p:cNvPicPr>
          <p:nvPr/>
        </p:nvPicPr>
        <p:blipFill>
          <a:blip r:embed="rId3"/>
          <a:stretch>
            <a:fillRect/>
          </a:stretch>
        </p:blipFill>
        <p:spPr>
          <a:xfrm>
            <a:off x="6428234" y="2130269"/>
            <a:ext cx="2556838" cy="964054"/>
          </a:xfrm>
          <a:prstGeom prst="rect">
            <a:avLst/>
          </a:prstGeom>
        </p:spPr>
      </p:pic>
      <p:pic>
        <p:nvPicPr>
          <p:cNvPr id="18" name="Picture 17">
            <a:extLst>
              <a:ext uri="{FF2B5EF4-FFF2-40B4-BE49-F238E27FC236}">
                <a16:creationId xmlns:a16="http://schemas.microsoft.com/office/drawing/2014/main" id="{46057160-4407-66D4-BC54-DB2260C3B233}"/>
              </a:ext>
            </a:extLst>
          </p:cNvPr>
          <p:cNvPicPr>
            <a:picLocks noChangeAspect="1"/>
          </p:cNvPicPr>
          <p:nvPr/>
        </p:nvPicPr>
        <p:blipFill>
          <a:blip r:embed="rId4"/>
          <a:stretch>
            <a:fillRect/>
          </a:stretch>
        </p:blipFill>
        <p:spPr>
          <a:xfrm>
            <a:off x="608003" y="2105215"/>
            <a:ext cx="2799374" cy="1831217"/>
          </a:xfrm>
          <a:prstGeom prst="rect">
            <a:avLst/>
          </a:prstGeom>
        </p:spPr>
      </p:pic>
    </p:spTree>
    <p:extLst>
      <p:ext uri="{BB962C8B-B14F-4D97-AF65-F5344CB8AC3E}">
        <p14:creationId xmlns:p14="http://schemas.microsoft.com/office/powerpoint/2010/main" val="39065676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B35C48C-CDAA-BD38-804D-C3FCD2B6F464}"/>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13" name="Picture 12">
            <a:extLst>
              <a:ext uri="{FF2B5EF4-FFF2-40B4-BE49-F238E27FC236}">
                <a16:creationId xmlns:a16="http://schemas.microsoft.com/office/drawing/2014/main" id="{B6D548B9-9A7D-4618-A777-EC1EE6C9AF1A}"/>
              </a:ext>
            </a:extLst>
          </p:cNvPr>
          <p:cNvPicPr>
            <a:picLocks noChangeAspect="1"/>
          </p:cNvPicPr>
          <p:nvPr/>
        </p:nvPicPr>
        <p:blipFill rotWithShape="1">
          <a:blip r:embed="rId3"/>
          <a:srcRect l="4816" b="40905"/>
          <a:stretch/>
        </p:blipFill>
        <p:spPr>
          <a:xfrm>
            <a:off x="4622190" y="1051983"/>
            <a:ext cx="3695969" cy="3731192"/>
          </a:xfrm>
          <a:prstGeom prst="rect">
            <a:avLst/>
          </a:prstGeom>
        </p:spPr>
      </p:pic>
    </p:spTree>
    <p:extLst>
      <p:ext uri="{BB962C8B-B14F-4D97-AF65-F5344CB8AC3E}">
        <p14:creationId xmlns:p14="http://schemas.microsoft.com/office/powerpoint/2010/main" val="402247390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B55F1-818D-E815-CD4C-EAF92B7F6D40}"/>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AC6DEA4D-B48C-40B3-28E3-F3D59D6452A1}"/>
              </a:ext>
            </a:extLst>
          </p:cNvPr>
          <p:cNvSpPr txBox="1"/>
          <p:nvPr/>
        </p:nvSpPr>
        <p:spPr>
          <a:xfrm>
            <a:off x="480132" y="761867"/>
            <a:ext cx="3482288" cy="4401205"/>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12121"/>
                </a:solidFill>
                <a:effectLst/>
                <a:latin typeface="Roboto" panose="02000000000000000000" pitchFamily="2" charset="0"/>
              </a:rPr>
              <a:t>Hyperparameter tuning (or hyperparameter optimization) is the process of determining the right combination of hyperparameters that maximizes the model performance. It works by running multiple trials in a single training process.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ach trial is a complete execution of your training application with values for your chosen hyperparameters, set within the limits you specify.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This process once finished will give you the set of hyperparameter values that are best suited for the model to give optimal results</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There are two type way to tuning hyperparameter</a:t>
            </a: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GridSearchCV</a:t>
            </a:r>
            <a:endParaRPr lang="en-US" dirty="0">
              <a:solidFill>
                <a:srgbClr val="212121"/>
              </a:solidFill>
              <a:latin typeface="Roboto" panose="02000000000000000000" pitchFamily="2" charset="0"/>
            </a:endParaRP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RandomizedSearchCV</a:t>
            </a:r>
          </a:p>
          <a:p>
            <a:pPr marL="285750" indent="-285750" algn="l">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E29162C-796C-0952-1965-68043E3A3FE0}"/>
              </a:ext>
            </a:extLst>
          </p:cNvPr>
          <p:cNvSpPr txBox="1"/>
          <p:nvPr/>
        </p:nvSpPr>
        <p:spPr>
          <a:xfrm>
            <a:off x="3962419" y="2454312"/>
            <a:ext cx="4468025" cy="369845"/>
          </a:xfrm>
          <a:prstGeom prst="rect">
            <a:avLst/>
          </a:prstGeom>
          <a:noFill/>
        </p:spPr>
        <p:txBody>
          <a:bodyPr wrap="square" rtlCol="0">
            <a:spAutoFit/>
          </a:bodyPr>
          <a:lstStyle/>
          <a:p>
            <a:pPr marL="11430">
              <a:lnSpc>
                <a:spcPct val="125000"/>
              </a:lnSpc>
              <a:spcBef>
                <a:spcPts val="110"/>
              </a:spcBef>
              <a:spcAft>
                <a:spcPts val="115"/>
              </a:spcAft>
            </a:pPr>
            <a:r>
              <a:rPr lang="en-US" sz="1600" b="1" dirty="0">
                <a:solidFill>
                  <a:srgbClr val="202122"/>
                </a:solidFill>
                <a:latin typeface="+mj-lt"/>
              </a:rPr>
              <a:t>Hyperparameter</a:t>
            </a:r>
            <a:r>
              <a:rPr lang="en-US" sz="1600" b="1" spc="-35" dirty="0">
                <a:latin typeface="+mj-lt"/>
              </a:rPr>
              <a:t> used </a:t>
            </a:r>
            <a:r>
              <a:rPr lang="en-US" sz="1600" b="1" dirty="0">
                <a:solidFill>
                  <a:srgbClr val="202122"/>
                </a:solidFill>
                <a:latin typeface="+mj-lt"/>
              </a:rPr>
              <a:t>GridSearchCV Value</a:t>
            </a:r>
          </a:p>
        </p:txBody>
      </p:sp>
      <p:sp>
        <p:nvSpPr>
          <p:cNvPr id="7" name="TextBox 6">
            <a:extLst>
              <a:ext uri="{FF2B5EF4-FFF2-40B4-BE49-F238E27FC236}">
                <a16:creationId xmlns:a16="http://schemas.microsoft.com/office/drawing/2014/main" id="{31AC26E1-474B-1D57-10D5-648801F729D9}"/>
              </a:ext>
            </a:extLst>
          </p:cNvPr>
          <p:cNvSpPr txBox="1"/>
          <p:nvPr/>
        </p:nvSpPr>
        <p:spPr>
          <a:xfrm>
            <a:off x="3962419" y="4221728"/>
            <a:ext cx="2635190" cy="738664"/>
          </a:xfrm>
          <a:prstGeom prst="rect">
            <a:avLst/>
          </a:prstGeom>
          <a:noFill/>
        </p:spPr>
        <p:txBody>
          <a:bodyPr wrap="square">
            <a:spAutoFit/>
          </a:bodyPr>
          <a:lstStyle/>
          <a:p>
            <a:r>
              <a:rPr lang="en-US" dirty="0"/>
              <a:t>R2 score value is 0.93 that means our model can capture most of the data variance.</a:t>
            </a:r>
          </a:p>
        </p:txBody>
      </p:sp>
      <p:sp>
        <p:nvSpPr>
          <p:cNvPr id="8" name="TextBox 7">
            <a:extLst>
              <a:ext uri="{FF2B5EF4-FFF2-40B4-BE49-F238E27FC236}">
                <a16:creationId xmlns:a16="http://schemas.microsoft.com/office/drawing/2014/main" id="{FDF27859-A629-3950-9F70-4362CF0ED588}"/>
              </a:ext>
            </a:extLst>
          </p:cNvPr>
          <p:cNvSpPr txBox="1"/>
          <p:nvPr/>
        </p:nvSpPr>
        <p:spPr>
          <a:xfrm>
            <a:off x="6534987" y="4221728"/>
            <a:ext cx="2635190" cy="738664"/>
          </a:xfrm>
          <a:prstGeom prst="rect">
            <a:avLst/>
          </a:prstGeom>
          <a:noFill/>
        </p:spPr>
        <p:txBody>
          <a:bodyPr wrap="square">
            <a:spAutoFit/>
          </a:bodyPr>
          <a:lstStyle/>
          <a:p>
            <a:r>
              <a:rPr lang="en-US" dirty="0"/>
              <a:t>R2 score value is 0.90 that means our model can capture most of the data variance.</a:t>
            </a:r>
          </a:p>
        </p:txBody>
      </p:sp>
      <p:sp>
        <p:nvSpPr>
          <p:cNvPr id="9" name="TextBox 8">
            <a:extLst>
              <a:ext uri="{FF2B5EF4-FFF2-40B4-BE49-F238E27FC236}">
                <a16:creationId xmlns:a16="http://schemas.microsoft.com/office/drawing/2014/main" id="{4F6B39C1-8444-F4A3-2156-00D18BD4CC26}"/>
              </a:ext>
            </a:extLst>
          </p:cNvPr>
          <p:cNvSpPr txBox="1"/>
          <p:nvPr/>
        </p:nvSpPr>
        <p:spPr>
          <a:xfrm>
            <a:off x="3962419" y="3906924"/>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79D50577-5962-D9C7-0AF5-490B0C7F08F4}"/>
              </a:ext>
            </a:extLst>
          </p:cNvPr>
          <p:cNvSpPr txBox="1"/>
          <p:nvPr/>
        </p:nvSpPr>
        <p:spPr>
          <a:xfrm>
            <a:off x="7116430" y="3906925"/>
            <a:ext cx="1396464" cy="307777"/>
          </a:xfrm>
          <a:prstGeom prst="rect">
            <a:avLst/>
          </a:prstGeom>
          <a:noFill/>
        </p:spPr>
        <p:txBody>
          <a:bodyPr wrap="square">
            <a:spAutoFit/>
          </a:bodyPr>
          <a:lstStyle/>
          <a:p>
            <a:r>
              <a:rPr lang="en-US" b="1" dirty="0"/>
              <a:t>Testing Value</a:t>
            </a:r>
          </a:p>
        </p:txBody>
      </p:sp>
      <p:pic>
        <p:nvPicPr>
          <p:cNvPr id="14" name="Picture 13">
            <a:extLst>
              <a:ext uri="{FF2B5EF4-FFF2-40B4-BE49-F238E27FC236}">
                <a16:creationId xmlns:a16="http://schemas.microsoft.com/office/drawing/2014/main" id="{CEF0D8BF-9C46-4FEF-2B5F-CAD2D4F78AD3}"/>
              </a:ext>
            </a:extLst>
          </p:cNvPr>
          <p:cNvPicPr>
            <a:picLocks noChangeAspect="1"/>
          </p:cNvPicPr>
          <p:nvPr/>
        </p:nvPicPr>
        <p:blipFill>
          <a:blip r:embed="rId2"/>
          <a:stretch>
            <a:fillRect/>
          </a:stretch>
        </p:blipFill>
        <p:spPr>
          <a:xfrm>
            <a:off x="4044869" y="2946039"/>
            <a:ext cx="2404647" cy="961859"/>
          </a:xfrm>
          <a:prstGeom prst="rect">
            <a:avLst/>
          </a:prstGeom>
        </p:spPr>
      </p:pic>
      <p:pic>
        <p:nvPicPr>
          <p:cNvPr id="16" name="Picture 15">
            <a:extLst>
              <a:ext uri="{FF2B5EF4-FFF2-40B4-BE49-F238E27FC236}">
                <a16:creationId xmlns:a16="http://schemas.microsoft.com/office/drawing/2014/main" id="{66E46661-42B7-3C0E-DB87-C58A74CF4325}"/>
              </a:ext>
            </a:extLst>
          </p:cNvPr>
          <p:cNvPicPr>
            <a:picLocks noChangeAspect="1"/>
          </p:cNvPicPr>
          <p:nvPr/>
        </p:nvPicPr>
        <p:blipFill>
          <a:blip r:embed="rId3"/>
          <a:stretch>
            <a:fillRect/>
          </a:stretch>
        </p:blipFill>
        <p:spPr>
          <a:xfrm>
            <a:off x="6531966" y="2962469"/>
            <a:ext cx="2476567" cy="960885"/>
          </a:xfrm>
          <a:prstGeom prst="rect">
            <a:avLst/>
          </a:prstGeom>
        </p:spPr>
      </p:pic>
      <p:pic>
        <p:nvPicPr>
          <p:cNvPr id="18" name="Picture 17" descr="A picture containing background pattern&#10;&#10;Description automatically generated">
            <a:extLst>
              <a:ext uri="{FF2B5EF4-FFF2-40B4-BE49-F238E27FC236}">
                <a16:creationId xmlns:a16="http://schemas.microsoft.com/office/drawing/2014/main" id="{AA9F9C61-0B16-09C6-1712-39207D0F8066}"/>
              </a:ext>
            </a:extLst>
          </p:cNvPr>
          <p:cNvPicPr>
            <a:picLocks noChangeAspect="1"/>
          </p:cNvPicPr>
          <p:nvPr/>
        </p:nvPicPr>
        <p:blipFill>
          <a:blip r:embed="rId4"/>
          <a:stretch>
            <a:fillRect/>
          </a:stretch>
        </p:blipFill>
        <p:spPr>
          <a:xfrm>
            <a:off x="6266455" y="1036228"/>
            <a:ext cx="2624460" cy="1193309"/>
          </a:xfrm>
          <a:prstGeom prst="rect">
            <a:avLst/>
          </a:prstGeom>
        </p:spPr>
      </p:pic>
      <p:pic>
        <p:nvPicPr>
          <p:cNvPr id="4098" name="Picture 2" descr="Hyperparameter Tuning Black Magic - Alteryx Community">
            <a:extLst>
              <a:ext uri="{FF2B5EF4-FFF2-40B4-BE49-F238E27FC236}">
                <a16:creationId xmlns:a16="http://schemas.microsoft.com/office/drawing/2014/main" id="{0FFF9003-727C-1E22-DF08-59D227412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61" t="4508" r="4405" b="9574"/>
          <a:stretch/>
        </p:blipFill>
        <p:spPr bwMode="auto">
          <a:xfrm>
            <a:off x="3883928" y="995098"/>
            <a:ext cx="2304036" cy="12755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1F2E3B0-CAB2-2346-CEDC-431E3C9078D3}"/>
              </a:ext>
            </a:extLst>
          </p:cNvPr>
          <p:cNvSpPr txBox="1"/>
          <p:nvPr/>
        </p:nvSpPr>
        <p:spPr>
          <a:xfrm>
            <a:off x="6597609" y="2236563"/>
            <a:ext cx="2108329" cy="307777"/>
          </a:xfrm>
          <a:prstGeom prst="rect">
            <a:avLst/>
          </a:prstGeom>
          <a:noFill/>
        </p:spPr>
        <p:txBody>
          <a:bodyPr wrap="square">
            <a:spAutoFit/>
          </a:bodyPr>
          <a:lstStyle/>
          <a:p>
            <a:r>
              <a:rPr lang="en-US" b="1" i="0" dirty="0">
                <a:solidFill>
                  <a:srgbClr val="212121"/>
                </a:solidFill>
                <a:effectLst/>
                <a:latin typeface="Roboto" panose="02000000000000000000" pitchFamily="2" charset="0"/>
              </a:rPr>
              <a:t>Hyperparameter tuning </a:t>
            </a:r>
            <a:endParaRPr lang="en-US" b="1" dirty="0"/>
          </a:p>
        </p:txBody>
      </p:sp>
    </p:spTree>
    <p:extLst>
      <p:ext uri="{BB962C8B-B14F-4D97-AF65-F5344CB8AC3E}">
        <p14:creationId xmlns:p14="http://schemas.microsoft.com/office/powerpoint/2010/main" val="265053008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Hyperparameter Feature Importance</a:t>
            </a: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493E74D1-542B-D1D4-CB4F-1988C7994266}"/>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7" name="Picture 6">
            <a:extLst>
              <a:ext uri="{FF2B5EF4-FFF2-40B4-BE49-F238E27FC236}">
                <a16:creationId xmlns:a16="http://schemas.microsoft.com/office/drawing/2014/main" id="{1AD380C8-2284-7859-525D-88408B707AB0}"/>
              </a:ext>
            </a:extLst>
          </p:cNvPr>
          <p:cNvPicPr>
            <a:picLocks noChangeAspect="1"/>
          </p:cNvPicPr>
          <p:nvPr/>
        </p:nvPicPr>
        <p:blipFill>
          <a:blip r:embed="rId3"/>
          <a:stretch>
            <a:fillRect/>
          </a:stretch>
        </p:blipFill>
        <p:spPr>
          <a:xfrm>
            <a:off x="674974" y="1214127"/>
            <a:ext cx="2288359" cy="3636386"/>
          </a:xfrm>
          <a:prstGeom prst="rect">
            <a:avLst/>
          </a:prstGeom>
        </p:spPr>
      </p:pic>
      <p:pic>
        <p:nvPicPr>
          <p:cNvPr id="8" name="Picture 7">
            <a:extLst>
              <a:ext uri="{FF2B5EF4-FFF2-40B4-BE49-F238E27FC236}">
                <a16:creationId xmlns:a16="http://schemas.microsoft.com/office/drawing/2014/main" id="{ECA1B2B7-0AD3-C698-9F49-02BA3EF61356}"/>
              </a:ext>
            </a:extLst>
          </p:cNvPr>
          <p:cNvPicPr>
            <a:picLocks noChangeAspect="1"/>
          </p:cNvPicPr>
          <p:nvPr/>
        </p:nvPicPr>
        <p:blipFill rotWithShape="1">
          <a:blip r:embed="rId4"/>
          <a:srcRect l="99" t="1" b="36680"/>
          <a:stretch/>
        </p:blipFill>
        <p:spPr>
          <a:xfrm>
            <a:off x="3347232" y="856589"/>
            <a:ext cx="3875246" cy="3993924"/>
          </a:xfrm>
          <a:prstGeom prst="rect">
            <a:avLst/>
          </a:prstGeom>
        </p:spPr>
      </p:pic>
    </p:spTree>
    <p:extLst>
      <p:ext uri="{BB962C8B-B14F-4D97-AF65-F5344CB8AC3E}">
        <p14:creationId xmlns:p14="http://schemas.microsoft.com/office/powerpoint/2010/main" val="139511781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CONCLUSION:-</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7838028" cy="1334340"/>
          </a:xfrm>
          <a:prstGeom prst="rect">
            <a:avLst/>
          </a:prstGeom>
          <a:noFill/>
        </p:spPr>
        <p:txBody>
          <a:bodyPr wrap="square" rtlCol="0">
            <a:spAutoFit/>
          </a:bodyPr>
          <a:lstStyle/>
          <a:p>
            <a:pPr marL="11430">
              <a:lnSpc>
                <a:spcPct val="125000"/>
              </a:lnSpc>
              <a:spcBef>
                <a:spcPts val="110"/>
              </a:spcBef>
              <a:spcAft>
                <a:spcPts val="115"/>
              </a:spcAft>
            </a:pPr>
            <a:r>
              <a:rPr lang="en-US" b="0" i="0" dirty="0">
                <a:solidFill>
                  <a:srgbClr val="212121"/>
                </a:solidFill>
                <a:effectLst/>
                <a:latin typeface="Roboto" panose="02000000000000000000" pitchFamily="2" charset="0"/>
              </a:rPr>
              <a:t>Random forest Regressor and Gradient Boosting </a:t>
            </a:r>
            <a:r>
              <a:rPr lang="en-US" b="0" i="0" dirty="0" err="1">
                <a:solidFill>
                  <a:srgbClr val="212121"/>
                </a:solidFill>
                <a:effectLst/>
                <a:latin typeface="Roboto" panose="02000000000000000000" pitchFamily="2" charset="0"/>
              </a:rPr>
              <a:t>gridsearchcv</a:t>
            </a:r>
            <a:r>
              <a:rPr lang="en-US" b="0" i="0" dirty="0">
                <a:solidFill>
                  <a:srgbClr val="212121"/>
                </a:solidFill>
                <a:effectLst/>
                <a:latin typeface="Roboto" panose="02000000000000000000" pitchFamily="2" charset="0"/>
              </a:rPr>
              <a:t> gives the highest R2 score of 99% and 90% respectively for Train Set and 92% for Test set.</a:t>
            </a:r>
          </a:p>
          <a:p>
            <a:pPr algn="l"/>
            <a:r>
              <a:rPr lang="en-US" b="0" i="0" dirty="0">
                <a:solidFill>
                  <a:srgbClr val="212121"/>
                </a:solidFill>
                <a:effectLst/>
                <a:latin typeface="Roboto" panose="02000000000000000000" pitchFamily="2" charset="0"/>
              </a:rPr>
              <a:t>Feature Importance value for Random Forest and Gradient Boost are different.</a:t>
            </a:r>
          </a:p>
          <a:p>
            <a:pPr algn="l"/>
            <a:r>
              <a:rPr lang="en-US" b="0" i="0" dirty="0">
                <a:solidFill>
                  <a:srgbClr val="212121"/>
                </a:solidFill>
                <a:effectLst/>
                <a:latin typeface="Roboto" panose="02000000000000000000" pitchFamily="2" charset="0"/>
              </a:rPr>
              <a:t>• We can deploy this model.</a:t>
            </a: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C5271C1A-3E9D-DF67-7FE4-BF606A7C6534}"/>
              </a:ext>
            </a:extLst>
          </p:cNvPr>
          <p:cNvPicPr>
            <a:picLocks noChangeAspect="1"/>
          </p:cNvPicPr>
          <p:nvPr/>
        </p:nvPicPr>
        <p:blipFill>
          <a:blip r:embed="rId2"/>
          <a:stretch>
            <a:fillRect/>
          </a:stretch>
        </p:blipFill>
        <p:spPr>
          <a:xfrm>
            <a:off x="4065576" y="1881952"/>
            <a:ext cx="4640111" cy="1868452"/>
          </a:xfrm>
          <a:prstGeom prst="rect">
            <a:avLst/>
          </a:prstGeom>
        </p:spPr>
      </p:pic>
      <p:pic>
        <p:nvPicPr>
          <p:cNvPr id="6" name="Picture 5">
            <a:extLst>
              <a:ext uri="{FF2B5EF4-FFF2-40B4-BE49-F238E27FC236}">
                <a16:creationId xmlns:a16="http://schemas.microsoft.com/office/drawing/2014/main" id="{7454D69E-15EB-45D5-77F9-7C04EF004D33}"/>
              </a:ext>
            </a:extLst>
          </p:cNvPr>
          <p:cNvPicPr>
            <a:picLocks noChangeAspect="1"/>
          </p:cNvPicPr>
          <p:nvPr/>
        </p:nvPicPr>
        <p:blipFill>
          <a:blip r:embed="rId3"/>
          <a:stretch>
            <a:fillRect/>
          </a:stretch>
        </p:blipFill>
        <p:spPr>
          <a:xfrm>
            <a:off x="562703" y="1881952"/>
            <a:ext cx="3420301" cy="2797952"/>
          </a:xfrm>
          <a:prstGeom prst="rect">
            <a:avLst/>
          </a:prstGeom>
        </p:spPr>
      </p:pic>
      <p:sp>
        <p:nvSpPr>
          <p:cNvPr id="8" name="TextBox 7">
            <a:extLst>
              <a:ext uri="{FF2B5EF4-FFF2-40B4-BE49-F238E27FC236}">
                <a16:creationId xmlns:a16="http://schemas.microsoft.com/office/drawing/2014/main" id="{AA8E3EEB-08A0-A69C-0A56-0A5980834B15}"/>
              </a:ext>
            </a:extLst>
          </p:cNvPr>
          <p:cNvSpPr txBox="1"/>
          <p:nvPr/>
        </p:nvSpPr>
        <p:spPr>
          <a:xfrm>
            <a:off x="5630562" y="3907365"/>
            <a:ext cx="1767016" cy="307777"/>
          </a:xfrm>
          <a:prstGeom prst="rect">
            <a:avLst/>
          </a:prstGeom>
          <a:noFill/>
        </p:spPr>
        <p:txBody>
          <a:bodyPr wrap="square">
            <a:spAutoFit/>
          </a:bodyPr>
          <a:lstStyle/>
          <a:p>
            <a:r>
              <a:rPr lang="en-US" b="0" i="0" dirty="0">
                <a:solidFill>
                  <a:srgbClr val="212121"/>
                </a:solidFill>
                <a:effectLst/>
                <a:latin typeface="Roboto" panose="02000000000000000000" pitchFamily="2" charset="0"/>
              </a:rPr>
              <a:t>Adjusted R2-Values</a:t>
            </a:r>
            <a:endParaRPr lang="en-US" dirty="0"/>
          </a:p>
        </p:txBody>
      </p:sp>
    </p:spTree>
    <p:extLst>
      <p:ext uri="{BB962C8B-B14F-4D97-AF65-F5344CB8AC3E}">
        <p14:creationId xmlns:p14="http://schemas.microsoft.com/office/powerpoint/2010/main" val="217112874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BBAC6-BEF4-4E60-A45C-F8A9B9A9FBFE}"/>
              </a:ext>
            </a:extLst>
          </p:cNvPr>
          <p:cNvPicPr>
            <a:picLocks noChangeAspect="1"/>
          </p:cNvPicPr>
          <p:nvPr/>
        </p:nvPicPr>
        <p:blipFill>
          <a:blip r:embed="rId2"/>
          <a:stretch>
            <a:fillRect/>
          </a:stretch>
        </p:blipFill>
        <p:spPr>
          <a:xfrm>
            <a:off x="-8238" y="408546"/>
            <a:ext cx="8610600" cy="4705350"/>
          </a:xfrm>
          <a:prstGeom prst="rect">
            <a:avLst/>
          </a:prstGeom>
        </p:spPr>
      </p:pic>
    </p:spTree>
    <p:extLst>
      <p:ext uri="{BB962C8B-B14F-4D97-AF65-F5344CB8AC3E}">
        <p14:creationId xmlns:p14="http://schemas.microsoft.com/office/powerpoint/2010/main" val="401454202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92342" y="2390806"/>
            <a:ext cx="4215488" cy="523220"/>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according to functioning days and Non- functioning days </a:t>
            </a: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TotalTime>
  <Words>2594</Words>
  <Application>Microsoft Office PowerPoint</Application>
  <PresentationFormat>On-screen Show (16:9)</PresentationFormat>
  <Paragraphs>252</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Courier New</vt:lpstr>
      <vt:lpstr>Arial</vt:lpstr>
      <vt:lpstr>Wingdings</vt:lpstr>
      <vt:lpstr>Algerian</vt:lpstr>
      <vt:lpstr>Verdana</vt: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21</cp:revision>
  <dcterms:modified xsi:type="dcterms:W3CDTF">2022-12-26T05:45:26Z</dcterms:modified>
</cp:coreProperties>
</file>